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323" r:id="rId15"/>
    <p:sldId id="303" r:id="rId16"/>
    <p:sldId id="304" r:id="rId17"/>
    <p:sldId id="306" r:id="rId18"/>
    <p:sldId id="307" r:id="rId19"/>
    <p:sldId id="322" r:id="rId20"/>
    <p:sldId id="308" r:id="rId21"/>
    <p:sldId id="310" r:id="rId22"/>
    <p:sldId id="297" r:id="rId23"/>
    <p:sldId id="309" r:id="rId24"/>
    <p:sldId id="311" r:id="rId25"/>
    <p:sldId id="332" r:id="rId26"/>
    <p:sldId id="316" r:id="rId27"/>
    <p:sldId id="317" r:id="rId28"/>
    <p:sldId id="318" r:id="rId29"/>
    <p:sldId id="319" r:id="rId30"/>
    <p:sldId id="320" r:id="rId31"/>
    <p:sldId id="312" r:id="rId32"/>
    <p:sldId id="313" r:id="rId33"/>
    <p:sldId id="314" r:id="rId34"/>
    <p:sldId id="315" r:id="rId35"/>
    <p:sldId id="321" r:id="rId36"/>
    <p:sldId id="324" r:id="rId37"/>
    <p:sldId id="326" r:id="rId38"/>
    <p:sldId id="327" r:id="rId39"/>
    <p:sldId id="325" r:id="rId40"/>
    <p:sldId id="328" r:id="rId41"/>
    <p:sldId id="330" r:id="rId42"/>
    <p:sldId id="331" r:id="rId43"/>
    <p:sldId id="329" r:id="rId44"/>
    <p:sldId id="300" r:id="rId45"/>
    <p:sldId id="286" r:id="rId46"/>
    <p:sldId id="258" r:id="rId47"/>
    <p:sldId id="257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85" r:id="rId58"/>
    <p:sldId id="269" r:id="rId59"/>
    <p:sldId id="268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83" r:id="rId68"/>
    <p:sldId id="284" r:id="rId69"/>
    <p:sldId id="277" r:id="rId70"/>
    <p:sldId id="278" r:id="rId71"/>
    <p:sldId id="279" r:id="rId72"/>
    <p:sldId id="280" r:id="rId73"/>
    <p:sldId id="281" r:id="rId74"/>
    <p:sldId id="28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  <p14:sldId id="323"/>
            <p14:sldId id="303"/>
            <p14:sldId id="304"/>
            <p14:sldId id="306"/>
            <p14:sldId id="307"/>
            <p14:sldId id="322"/>
            <p14:sldId id="308"/>
            <p14:sldId id="310"/>
            <p14:sldId id="297"/>
            <p14:sldId id="309"/>
            <p14:sldId id="311"/>
            <p14:sldId id="332"/>
            <p14:sldId id="316"/>
            <p14:sldId id="317"/>
            <p14:sldId id="318"/>
            <p14:sldId id="319"/>
            <p14:sldId id="320"/>
            <p14:sldId id="312"/>
            <p14:sldId id="313"/>
            <p14:sldId id="314"/>
            <p14:sldId id="315"/>
            <p14:sldId id="321"/>
            <p14:sldId id="324"/>
            <p14:sldId id="326"/>
            <p14:sldId id="327"/>
            <p14:sldId id="325"/>
            <p14:sldId id="328"/>
            <p14:sldId id="330"/>
            <p14:sldId id="331"/>
            <p14:sldId id="329"/>
          </p14:sldIdLst>
        </p14:section>
        <p14:section name="Slide Templates" id="{6214FFBC-F1A4-C94A-A9DA-7BF479318BFE}">
          <p14:sldIdLst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6" autoAdjust="0"/>
    <p:restoredTop sz="94660"/>
  </p:normalViewPr>
  <p:slideViewPr>
    <p:cSldViewPr snapToGrid="0">
      <p:cViewPr>
        <p:scale>
          <a:sx n="92" d="100"/>
          <a:sy n="92" d="100"/>
        </p:scale>
        <p:origin x="12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9-2143-8B27-19621665384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9-2143-8B27-19621665384E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9-2143-8B27-19621665384E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9-2143-8B27-19621665384E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649-2143-8B27-19621665384E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649-2143-8B27-19621665384E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649-2143-8B27-19621665384E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649-2143-8B27-19621665384E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649-2143-8B27-19621665384E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649-2143-8B27-19621665384E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649-2143-8B27-19621665384E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649-2143-8B27-19621665384E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649-2143-8B27-196216653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5:4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1233 334 8027,'-56'-45'0,"8"18"0,4 14 0,1 12 0,-7-2 0,-4 2 0,-1 1 0,-4 0 0,-4 10 0,-6 9 0,-3 12 0,0 8 0,0 6 0,1 5 0,2 4 0,0 5 0,6 7 0,4 4 0,11 8 0,6 0 0,12 6 0,12 0 0,12-2 0,5 0 0,4-7 0,16-6 0,14-9 0,18-8 0,15-13 0,13-12 0,8-12 0,-35-11 0,2-3 0,4-3 0,0-2 0,0-4 0,0-4 0,0-6 0,0-5 0,1-7 0,-1-3 0,-1-4 0,-2-2 0,0-5 0,-2-2 0,-9 3 0,-2 0 0,-3-3 0,-3-2 0,-5 0 0,-3-3 0,0-5 0,-2-2 0,-3-3 0,-4-2 0,-5 5 0,-4-1 0,-1-2 0,-4 2 0,-11-37 0,-19 6 0,-20 9 0,-16 13 0,-17 14 0,-6 17 0,-3 13 0,36 16 0,1 4 0,-39 0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6:31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954 162 8027,'-51'-20'0,"-1"0"0,-29-4 0,20 16 0,10 8 0,-4 0 0,-9 0 0,-2 0 0,-1 7 0,-2 8 0,3 10 0,6 17 0,6 9 0,6 12 0,11 8 0,7 7 0,10 6 0,8 3 0,6 2 0,3 1 0,9-4 0,9-2 0,17-14 0,19-7 0,7-19 0,8-11 0,5-16 0,4-11 0,4-20 0,-1-16 0,-2-20 0,-39 15 0,-2-5 0,-2 0 0,-2-3 0,-3-4 0,-4-2 0,-4-1 0,-4-2 0,-3 0 0,-3-2 0,-3 0 0,-2 0 0,-2 4 0,-2 0 0,-7-46 0,-13 13 0,-14 8 0,-5 19 0,-10 8 0,-4 19 0,-11 2 0,-1 14 0,-2 10 0,-10 26 0,-6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87F9-9A70-5A46-8032-A243A828A7E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9EC0C-ED55-364B-8E24-46F23D9E8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EC0C-ED55-364B-8E24-46F23D9E8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53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tx1"/>
          </a:solidFill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1308500" y="4462350"/>
            <a:ext cx="957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Top 200 Albums 5-Year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DA062-086D-8B40-9368-EAF79D23F2A1}"/>
              </a:ext>
            </a:extLst>
          </p:cNvPr>
          <p:cNvSpPr txBox="1"/>
          <p:nvPr/>
        </p:nvSpPr>
        <p:spPr>
          <a:xfrm>
            <a:off x="3712976" y="5156401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Poppins" panose="00000500000000000000" pitchFamily="2" charset="0"/>
              </a:rPr>
              <a:t>Bianca Serrano and Katie Ravenwood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/>
        </p:blipFill>
        <p:spPr>
          <a:xfrm>
            <a:off x="2191736" y="787791"/>
            <a:ext cx="7849113" cy="50362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191736" y="1803417"/>
            <a:ext cx="78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tracks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6C4BA-5E0A-2641-8AE6-81F041D603B2}"/>
              </a:ext>
            </a:extLst>
          </p:cNvPr>
          <p:cNvSpPr txBox="1"/>
          <p:nvPr/>
        </p:nvSpPr>
        <p:spPr>
          <a:xfrm>
            <a:off x="2191735" y="2151728"/>
            <a:ext cx="780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E7ED-0520-C34E-84FA-5C5D3D2CE790}"/>
              </a:ext>
            </a:extLst>
          </p:cNvPr>
          <p:cNvSpPr txBox="1"/>
          <p:nvPr/>
        </p:nvSpPr>
        <p:spPr>
          <a:xfrm>
            <a:off x="2212028" y="2735034"/>
            <a:ext cx="780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EAE62-7280-E245-B76F-7578343B14C2}"/>
              </a:ext>
            </a:extLst>
          </p:cNvPr>
          <p:cNvSpPr txBox="1"/>
          <p:nvPr/>
        </p:nvSpPr>
        <p:spPr>
          <a:xfrm>
            <a:off x="2212028" y="3075629"/>
            <a:ext cx="7767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89044-45F9-314D-82F5-FE1C07629B84}"/>
              </a:ext>
            </a:extLst>
          </p:cNvPr>
          <p:cNvSpPr txBox="1"/>
          <p:nvPr/>
        </p:nvSpPr>
        <p:spPr>
          <a:xfrm>
            <a:off x="2191735" y="3657461"/>
            <a:ext cx="776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9A184-9199-1D4E-BB46-3F7E9A9A5B2B}"/>
              </a:ext>
            </a:extLst>
          </p:cNvPr>
          <p:cNvSpPr txBox="1"/>
          <p:nvPr/>
        </p:nvSpPr>
        <p:spPr>
          <a:xfrm>
            <a:off x="2191733" y="3963768"/>
            <a:ext cx="79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660E6-5CEF-8542-872C-59E186C2F7F2}"/>
              </a:ext>
            </a:extLst>
          </p:cNvPr>
          <p:cNvSpPr txBox="1"/>
          <p:nvPr/>
        </p:nvSpPr>
        <p:spPr>
          <a:xfrm>
            <a:off x="2191732" y="4312650"/>
            <a:ext cx="778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You)” released in 1962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1E3C3-5327-174B-8F67-8B6862FBD663}"/>
              </a:ext>
            </a:extLst>
          </p:cNvPr>
          <p:cNvSpPr txBox="1"/>
          <p:nvPr/>
        </p:nvSpPr>
        <p:spPr>
          <a:xfrm>
            <a:off x="2212028" y="4912980"/>
            <a:ext cx="7788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on October 5, 2021.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4" grpId="0"/>
      <p:bldP spid="17" grpId="0"/>
      <p:bldP spid="18" grpId="0"/>
      <p:bldP spid="20" grpId="0"/>
      <p:bldP spid="24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41" y="502638"/>
            <a:ext cx="6182223" cy="775597"/>
          </a:xfrm>
        </p:spPr>
        <p:txBody>
          <a:bodyPr/>
          <a:lstStyle/>
          <a:p>
            <a:pPr algn="ctr"/>
            <a:r>
              <a:rPr lang="en-US" dirty="0"/>
              <a:t>AUDIO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49795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49795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49795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49795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74369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66174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66180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63360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1217953" y="154493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ACOUSTICNESS  (0 -&gt; 1)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1217953" y="1803271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 confidence measure of how likely it is that the track is performed acoustically (as opposed to amplified.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1207684" y="2731492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DANCEABILITY.  (0 -&gt; 1)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121795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How suitable a track is for dancing based on elements including tempo and beat strength and overall regularity. 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1217953" y="3907210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ENERGY   (0 -&gt; 1)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1217953" y="4158323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intensity and activity in a track, influenced by dynamics, loudness, timbre, onset rate, and general entropy.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1217953" y="5077515"/>
            <a:ext cx="284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INSTRUMENTALNESS   (0 -&gt; 1)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1217953" y="5332684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Confidence measure that predicts whether a track contains no vocals (oohs and </a:t>
            </a:r>
            <a:r>
              <a:rPr lang="en-GB" sz="1200" dirty="0" err="1"/>
              <a:t>aahs</a:t>
            </a:r>
            <a:r>
              <a:rPr lang="en-GB" sz="1200" dirty="0"/>
              <a:t> are considered non-vocal sounds.)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90C038-A810-5C42-9E53-873B2FF863F2}"/>
              </a:ext>
            </a:extLst>
          </p:cNvPr>
          <p:cNvSpPr/>
          <p:nvPr/>
        </p:nvSpPr>
        <p:spPr>
          <a:xfrm>
            <a:off x="458074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C348ED-D811-5942-956B-0C0AFA6103DC}"/>
              </a:ext>
            </a:extLst>
          </p:cNvPr>
          <p:cNvSpPr/>
          <p:nvPr/>
        </p:nvSpPr>
        <p:spPr>
          <a:xfrm>
            <a:off x="458074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69FB935-E6D8-8C41-87DB-3C6BAAEC1F57}"/>
              </a:ext>
            </a:extLst>
          </p:cNvPr>
          <p:cNvSpPr/>
          <p:nvPr/>
        </p:nvSpPr>
        <p:spPr>
          <a:xfrm>
            <a:off x="458074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897770D-03CC-0C4F-866E-BDC945078E00}"/>
              </a:ext>
            </a:extLst>
          </p:cNvPr>
          <p:cNvSpPr/>
          <p:nvPr/>
        </p:nvSpPr>
        <p:spPr>
          <a:xfrm>
            <a:off x="458074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FEC63-3EA1-B34E-ABE1-F55834804BF3}"/>
              </a:ext>
            </a:extLst>
          </p:cNvPr>
          <p:cNvGrpSpPr/>
          <p:nvPr/>
        </p:nvGrpSpPr>
        <p:grpSpPr>
          <a:xfrm>
            <a:off x="482648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75" name="Freeform: Shape 557">
              <a:extLst>
                <a:ext uri="{FF2B5EF4-FFF2-40B4-BE49-F238E27FC236}">
                  <a16:creationId xmlns:a16="http://schemas.microsoft.com/office/drawing/2014/main" id="{51C17D1D-40B9-B444-9A48-FADD8E852A5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58">
              <a:extLst>
                <a:ext uri="{FF2B5EF4-FFF2-40B4-BE49-F238E27FC236}">
                  <a16:creationId xmlns:a16="http://schemas.microsoft.com/office/drawing/2014/main" id="{22709311-DB08-5647-9136-835D82EDADF7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: Shape 559">
            <a:extLst>
              <a:ext uri="{FF2B5EF4-FFF2-40B4-BE49-F238E27FC236}">
                <a16:creationId xmlns:a16="http://schemas.microsoft.com/office/drawing/2014/main" id="{40DA4C3E-1AB5-6C4F-87B3-E8B76446D871}"/>
              </a:ext>
            </a:extLst>
          </p:cNvPr>
          <p:cNvSpPr/>
          <p:nvPr/>
        </p:nvSpPr>
        <p:spPr>
          <a:xfrm>
            <a:off x="474453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54E4EB-2713-8648-B4FC-C4C72C26917F}"/>
              </a:ext>
            </a:extLst>
          </p:cNvPr>
          <p:cNvGrpSpPr/>
          <p:nvPr/>
        </p:nvGrpSpPr>
        <p:grpSpPr>
          <a:xfrm>
            <a:off x="474459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79" name="Freeform: Shape 561">
              <a:extLst>
                <a:ext uri="{FF2B5EF4-FFF2-40B4-BE49-F238E27FC236}">
                  <a16:creationId xmlns:a16="http://schemas.microsoft.com/office/drawing/2014/main" id="{E321E5DE-7540-064E-AC28-6271F2CC9456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62">
              <a:extLst>
                <a:ext uri="{FF2B5EF4-FFF2-40B4-BE49-F238E27FC236}">
                  <a16:creationId xmlns:a16="http://schemas.microsoft.com/office/drawing/2014/main" id="{1C805C72-AE06-5A45-A319-CADA62F0C17E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63">
              <a:extLst>
                <a:ext uri="{FF2B5EF4-FFF2-40B4-BE49-F238E27FC236}">
                  <a16:creationId xmlns:a16="http://schemas.microsoft.com/office/drawing/2014/main" id="{19A754C5-DA01-1B43-8749-FB70A8A524C5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4">
              <a:extLst>
                <a:ext uri="{FF2B5EF4-FFF2-40B4-BE49-F238E27FC236}">
                  <a16:creationId xmlns:a16="http://schemas.microsoft.com/office/drawing/2014/main" id="{E3399A7A-6C86-5948-B201-5CCDFB18508D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Graphic 43">
            <a:extLst>
              <a:ext uri="{FF2B5EF4-FFF2-40B4-BE49-F238E27FC236}">
                <a16:creationId xmlns:a16="http://schemas.microsoft.com/office/drawing/2014/main" id="{5F8186B6-1EAB-2044-A93E-53685C8B3B92}"/>
              </a:ext>
            </a:extLst>
          </p:cNvPr>
          <p:cNvSpPr/>
          <p:nvPr/>
        </p:nvSpPr>
        <p:spPr>
          <a:xfrm>
            <a:off x="471639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DB898C-982C-0D4B-BAD2-9C81BA876C3C}"/>
              </a:ext>
            </a:extLst>
          </p:cNvPr>
          <p:cNvSpPr txBox="1"/>
          <p:nvPr/>
        </p:nvSpPr>
        <p:spPr>
          <a:xfrm>
            <a:off x="5300743" y="1544936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KEY   (-1 to 11)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47B6B0-4221-DA45-8C4C-C6617BBAF4FD}"/>
              </a:ext>
            </a:extLst>
          </p:cNvPr>
          <p:cNvSpPr txBox="1"/>
          <p:nvPr/>
        </p:nvSpPr>
        <p:spPr>
          <a:xfrm>
            <a:off x="5300743" y="1803271"/>
            <a:ext cx="280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key the track is in. Integers map to pitches using standard Pitch Class notation.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0CD439-679F-CB41-A8F9-0647D6581F60}"/>
              </a:ext>
            </a:extLst>
          </p:cNvPr>
          <p:cNvSpPr txBox="1"/>
          <p:nvPr/>
        </p:nvSpPr>
        <p:spPr>
          <a:xfrm>
            <a:off x="5300743" y="268846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LIVENESS  (0 -&gt; 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3CB03D-81AA-4049-9AFE-BB7E4DF03994}"/>
              </a:ext>
            </a:extLst>
          </p:cNvPr>
          <p:cNvSpPr txBox="1"/>
          <p:nvPr/>
        </p:nvSpPr>
        <p:spPr>
          <a:xfrm>
            <a:off x="530074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an audience in the recording. Greater than 0.8 is likely recorded live.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5A1B5D-4135-554A-8437-F48F2070DE4F}"/>
              </a:ext>
            </a:extLst>
          </p:cNvPr>
          <p:cNvSpPr txBox="1"/>
          <p:nvPr/>
        </p:nvSpPr>
        <p:spPr>
          <a:xfrm>
            <a:off x="5300743" y="3905450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LOUDNESS  (-60 to 0)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D28E3B-A635-F849-8181-6F936625CFB4}"/>
              </a:ext>
            </a:extLst>
          </p:cNvPr>
          <p:cNvSpPr txBox="1"/>
          <p:nvPr/>
        </p:nvSpPr>
        <p:spPr>
          <a:xfrm>
            <a:off x="5300743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Average loudness of a track’s normalization level in decibels across the entre track.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32978A-B9FB-324B-ABF0-9DA408ED3714}"/>
              </a:ext>
            </a:extLst>
          </p:cNvPr>
          <p:cNvSpPr txBox="1"/>
          <p:nvPr/>
        </p:nvSpPr>
        <p:spPr>
          <a:xfrm>
            <a:off x="5300743" y="5072385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MODE   (1 or 0)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547409-7553-1D40-98E0-36E48D05116D}"/>
              </a:ext>
            </a:extLst>
          </p:cNvPr>
          <p:cNvSpPr txBox="1"/>
          <p:nvPr/>
        </p:nvSpPr>
        <p:spPr>
          <a:xfrm>
            <a:off x="5300743" y="5332684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a track is major (1) or minor (0).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AAEE717-6E2E-2E46-8980-CF65F24C52D7}"/>
              </a:ext>
            </a:extLst>
          </p:cNvPr>
          <p:cNvSpPr/>
          <p:nvPr/>
        </p:nvSpPr>
        <p:spPr>
          <a:xfrm>
            <a:off x="8384219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48BF47-69BF-5B45-BB14-A2211B65D9EF}"/>
              </a:ext>
            </a:extLst>
          </p:cNvPr>
          <p:cNvSpPr/>
          <p:nvPr/>
        </p:nvSpPr>
        <p:spPr>
          <a:xfrm>
            <a:off x="8384219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CC990A0-BDA6-AF43-89AF-340D9F735A2B}"/>
              </a:ext>
            </a:extLst>
          </p:cNvPr>
          <p:cNvSpPr/>
          <p:nvPr/>
        </p:nvSpPr>
        <p:spPr>
          <a:xfrm>
            <a:off x="8384219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84D8C8-B33F-6C46-B948-80B2DC9B0F43}"/>
              </a:ext>
            </a:extLst>
          </p:cNvPr>
          <p:cNvSpPr/>
          <p:nvPr/>
        </p:nvSpPr>
        <p:spPr>
          <a:xfrm>
            <a:off x="8384219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6F88E1D-441B-E941-A2DA-5D0D5B1FAAD8}"/>
              </a:ext>
            </a:extLst>
          </p:cNvPr>
          <p:cNvGrpSpPr/>
          <p:nvPr/>
        </p:nvGrpSpPr>
        <p:grpSpPr>
          <a:xfrm>
            <a:off x="8629958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97" name="Freeform: Shape 557">
              <a:extLst>
                <a:ext uri="{FF2B5EF4-FFF2-40B4-BE49-F238E27FC236}">
                  <a16:creationId xmlns:a16="http://schemas.microsoft.com/office/drawing/2014/main" id="{0B278EEE-4DAB-C948-8911-8F234169E93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58">
              <a:extLst>
                <a:ext uri="{FF2B5EF4-FFF2-40B4-BE49-F238E27FC236}">
                  <a16:creationId xmlns:a16="http://schemas.microsoft.com/office/drawing/2014/main" id="{BA2E64D3-F586-1144-9474-624F0FFFD180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Freeform: Shape 559">
            <a:extLst>
              <a:ext uri="{FF2B5EF4-FFF2-40B4-BE49-F238E27FC236}">
                <a16:creationId xmlns:a16="http://schemas.microsoft.com/office/drawing/2014/main" id="{2CD087B0-8E91-F041-BF7E-D8656C6F3745}"/>
              </a:ext>
            </a:extLst>
          </p:cNvPr>
          <p:cNvSpPr/>
          <p:nvPr/>
        </p:nvSpPr>
        <p:spPr>
          <a:xfrm>
            <a:off x="8548009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3B9FF3F-385F-1445-A361-97FFB66B6278}"/>
              </a:ext>
            </a:extLst>
          </p:cNvPr>
          <p:cNvGrpSpPr/>
          <p:nvPr/>
        </p:nvGrpSpPr>
        <p:grpSpPr>
          <a:xfrm>
            <a:off x="8548072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101" name="Freeform: Shape 561">
              <a:extLst>
                <a:ext uri="{FF2B5EF4-FFF2-40B4-BE49-F238E27FC236}">
                  <a16:creationId xmlns:a16="http://schemas.microsoft.com/office/drawing/2014/main" id="{64D45477-1EA8-C348-83B7-3A1A204536C4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62">
              <a:extLst>
                <a:ext uri="{FF2B5EF4-FFF2-40B4-BE49-F238E27FC236}">
                  <a16:creationId xmlns:a16="http://schemas.microsoft.com/office/drawing/2014/main" id="{0309112E-B487-7749-8B54-A02BCF61715F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63">
              <a:extLst>
                <a:ext uri="{FF2B5EF4-FFF2-40B4-BE49-F238E27FC236}">
                  <a16:creationId xmlns:a16="http://schemas.microsoft.com/office/drawing/2014/main" id="{48314FDB-7499-3C44-897A-D3AC3FB1045A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64">
              <a:extLst>
                <a:ext uri="{FF2B5EF4-FFF2-40B4-BE49-F238E27FC236}">
                  <a16:creationId xmlns:a16="http://schemas.microsoft.com/office/drawing/2014/main" id="{7E6E1C4C-ABDB-E44E-ABA4-B74819609E07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Graphic 43">
            <a:extLst>
              <a:ext uri="{FF2B5EF4-FFF2-40B4-BE49-F238E27FC236}">
                <a16:creationId xmlns:a16="http://schemas.microsoft.com/office/drawing/2014/main" id="{E4C58D1D-E23E-B346-A165-B68B09B68F1D}"/>
              </a:ext>
            </a:extLst>
          </p:cNvPr>
          <p:cNvSpPr/>
          <p:nvPr/>
        </p:nvSpPr>
        <p:spPr>
          <a:xfrm>
            <a:off x="8519869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A9135A-B7C0-1F49-9B4D-3EB996F2B312}"/>
              </a:ext>
            </a:extLst>
          </p:cNvPr>
          <p:cNvSpPr txBox="1"/>
          <p:nvPr/>
        </p:nvSpPr>
        <p:spPr>
          <a:xfrm>
            <a:off x="9104219" y="1507506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TEMPO  (BPM)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67CE69-060E-D544-AD48-BBF89E7C2EF0}"/>
              </a:ext>
            </a:extLst>
          </p:cNvPr>
          <p:cNvSpPr txBox="1"/>
          <p:nvPr/>
        </p:nvSpPr>
        <p:spPr>
          <a:xfrm>
            <a:off x="9104219" y="1803271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Beats-per-minute measure of the speed or pace of a track derived from beat duration.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5718BE-F601-D14A-8A3D-F23D0D0F075A}"/>
              </a:ext>
            </a:extLst>
          </p:cNvPr>
          <p:cNvSpPr txBox="1"/>
          <p:nvPr/>
        </p:nvSpPr>
        <p:spPr>
          <a:xfrm>
            <a:off x="9104219" y="2686719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TIME SIGNATURE (3 to 7)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3727-F742-FE44-B73F-815F06540F96}"/>
              </a:ext>
            </a:extLst>
          </p:cNvPr>
          <p:cNvSpPr txBox="1"/>
          <p:nvPr/>
        </p:nvSpPr>
        <p:spPr>
          <a:xfrm>
            <a:off x="9104219" y="2980797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Specifies how many beats in each measure or bar of music.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FAE7E5A-F9A5-BC45-94F3-9A1802C6BAB8}"/>
              </a:ext>
            </a:extLst>
          </p:cNvPr>
          <p:cNvSpPr txBox="1"/>
          <p:nvPr/>
        </p:nvSpPr>
        <p:spPr>
          <a:xfrm>
            <a:off x="9104219" y="385040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VALENCE  (0 -&gt; 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4EBF4A-E2B4-0E4C-97F6-CA0C4552CFB2}"/>
              </a:ext>
            </a:extLst>
          </p:cNvPr>
          <p:cNvSpPr txBox="1"/>
          <p:nvPr/>
        </p:nvSpPr>
        <p:spPr>
          <a:xfrm>
            <a:off x="9104219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the musical positiveness of a track. Higher values equal more cheerfulness.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20B4D1-55B9-244B-A59D-F9180661EB51}"/>
              </a:ext>
            </a:extLst>
          </p:cNvPr>
          <p:cNvSpPr txBox="1"/>
          <p:nvPr/>
        </p:nvSpPr>
        <p:spPr>
          <a:xfrm>
            <a:off x="9104219" y="507238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EXPLICIT  (T/F)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7F557A-B4F5-6740-9FEE-395524C8847C}"/>
              </a:ext>
            </a:extLst>
          </p:cNvPr>
          <p:cNvSpPr txBox="1"/>
          <p:nvPr/>
        </p:nvSpPr>
        <p:spPr>
          <a:xfrm>
            <a:off x="9104219" y="5332684"/>
            <a:ext cx="283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the track has been marked for Parental Advisory labelling. False indicates not marked or no information given.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6F4250-C9B5-C142-A481-4BB0466C8877}"/>
              </a:ext>
            </a:extLst>
          </p:cNvPr>
          <p:cNvSpPr/>
          <p:nvPr/>
        </p:nvSpPr>
        <p:spPr>
          <a:xfrm>
            <a:off x="8384219" y="48666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DE8388-25C4-7E40-B2EB-61E6D03F1A59}"/>
              </a:ext>
            </a:extLst>
          </p:cNvPr>
          <p:cNvGrpSpPr/>
          <p:nvPr/>
        </p:nvGrpSpPr>
        <p:grpSpPr>
          <a:xfrm>
            <a:off x="8629958" y="639564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120" name="Freeform: Shape 557">
              <a:extLst>
                <a:ext uri="{FF2B5EF4-FFF2-40B4-BE49-F238E27FC236}">
                  <a16:creationId xmlns:a16="http://schemas.microsoft.com/office/drawing/2014/main" id="{0D0089C6-D3BE-B046-866A-30BB746CF59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558">
              <a:extLst>
                <a:ext uri="{FF2B5EF4-FFF2-40B4-BE49-F238E27FC236}">
                  <a16:creationId xmlns:a16="http://schemas.microsoft.com/office/drawing/2014/main" id="{76E9B712-6654-9D44-A8A1-A1A308D2C8A5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C80BA1E-C2CC-7E4D-8C5C-3AEA9934BA62}"/>
              </a:ext>
            </a:extLst>
          </p:cNvPr>
          <p:cNvSpPr txBox="1"/>
          <p:nvPr/>
        </p:nvSpPr>
        <p:spPr>
          <a:xfrm>
            <a:off x="9104219" y="41232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SPEECHINESS  (0 -&gt; 1)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BAF483-66B8-4A4B-A7DF-7821D0B48349}"/>
              </a:ext>
            </a:extLst>
          </p:cNvPr>
          <p:cNvSpPr txBox="1"/>
          <p:nvPr/>
        </p:nvSpPr>
        <p:spPr>
          <a:xfrm>
            <a:off x="9104219" y="628539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spoken words in a track. </a:t>
            </a:r>
          </a:p>
        </p:txBody>
      </p:sp>
    </p:spTree>
    <p:extLst>
      <p:ext uri="{BB962C8B-B14F-4D97-AF65-F5344CB8AC3E}">
        <p14:creationId xmlns:p14="http://schemas.microsoft.com/office/powerpoint/2010/main" val="394336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70" grpId="0" animBg="1"/>
      <p:bldP spid="71" grpId="0" animBg="1"/>
      <p:bldP spid="72" grpId="0" animBg="1"/>
      <p:bldP spid="73" grpId="0" animBg="1"/>
      <p:bldP spid="77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9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8" grpId="0" animBg="1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427093" y="6041329"/>
            <a:ext cx="9337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TRACK COUNT BY MAJOR &amp; MINOR 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84" y="-375343"/>
            <a:ext cx="10375229" cy="6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" y="266169"/>
            <a:ext cx="10640208" cy="838852"/>
          </a:xfrm>
        </p:spPr>
        <p:txBody>
          <a:bodyPr/>
          <a:lstStyle/>
          <a:p>
            <a:pPr algn="ctr"/>
            <a:r>
              <a:rPr lang="en-US" dirty="0"/>
              <a:t>PARENTAL ADVISORY LABELING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187543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1875433"/>
            <a:ext cx="4414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 of Parents Music </a:t>
            </a:r>
          </a:p>
          <a:p>
            <a:r>
              <a:rPr lang="en-US" sz="2000" b="1" dirty="0"/>
              <a:t>Resource Center (PMRC) </a:t>
            </a:r>
          </a:p>
          <a:p>
            <a:r>
              <a:rPr lang="en-US" sz="2000" b="1" dirty="0"/>
              <a:t>Congressional Hearings in 1985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34625" y="2922359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voluntarily applied </a:t>
            </a:r>
          </a:p>
          <a:p>
            <a:r>
              <a:rPr lang="en-US" sz="2000" b="1" dirty="0"/>
              <a:t>by record labels or artists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678845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66150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Album-wide labeling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21566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4198326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Missing data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734967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717630"/>
            <a:ext cx="4376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subjectively applied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254271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236934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set standard for labeling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r="1756"/>
          <a:stretch/>
        </p:blipFill>
        <p:spPr>
          <a:xfrm>
            <a:off x="5841844" y="986366"/>
            <a:ext cx="6150664" cy="5765038"/>
          </a:xfrm>
        </p:spPr>
      </p:pic>
    </p:spTree>
    <p:extLst>
      <p:ext uri="{BB962C8B-B14F-4D97-AF65-F5344CB8AC3E}">
        <p14:creationId xmlns:p14="http://schemas.microsoft.com/office/powerpoint/2010/main" val="180320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276685" y="427611"/>
            <a:ext cx="763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CHANGE IN VALENCE OVER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724" y="1073942"/>
            <a:ext cx="7872086" cy="5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72220" y="427610"/>
            <a:ext cx="9847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DISTRIBUTION OF AUDIO FEATURE VALUES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9AB9FA1-A3E7-9443-81F6-FB2F7273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r="376" b="3322"/>
          <a:stretch/>
        </p:blipFill>
        <p:spPr>
          <a:xfrm>
            <a:off x="2128932" y="1073941"/>
            <a:ext cx="7490026" cy="57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4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960" y="750776"/>
            <a:ext cx="9212079" cy="6141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810210" y="427610"/>
            <a:ext cx="85715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MATRIX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90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tx1">
              <a:alpha val="72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406" y="-582222"/>
            <a:ext cx="9019179" cy="655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663149" y="6211669"/>
            <a:ext cx="9147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HEAT MAP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589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398641"/>
            <a:ext cx="8600090" cy="77559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0E4C43-5840-6248-8CC8-7EFDC74C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12" y="1451329"/>
            <a:ext cx="7667576" cy="51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41" y="259040"/>
            <a:ext cx="11549576" cy="713207"/>
          </a:xfrm>
        </p:spPr>
        <p:txBody>
          <a:bodyPr/>
          <a:lstStyle/>
          <a:p>
            <a:r>
              <a:rPr lang="en-US" dirty="0"/>
              <a:t>CHANGE IN LOUDNESS OVER TIME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095270"/>
              </p:ext>
            </p:extLst>
          </p:nvPr>
        </p:nvGraphicFramePr>
        <p:xfrm>
          <a:off x="10116999" y="127362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0398191" y="1550199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0511097" y="1652741"/>
            <a:ext cx="682155" cy="682154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82221"/>
              </p:ext>
            </p:extLst>
          </p:nvPr>
        </p:nvGraphicFramePr>
        <p:xfrm>
          <a:off x="2978190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255630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350430"/>
              </p:ext>
            </p:extLst>
          </p:nvPr>
        </p:nvGraphicFramePr>
        <p:xfrm>
          <a:off x="5429831" y="1269360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5708526" y="1550734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728316"/>
              </p:ext>
            </p:extLst>
          </p:nvPr>
        </p:nvGraphicFramePr>
        <p:xfrm>
          <a:off x="55015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826732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3369798" y="1634411"/>
            <a:ext cx="682155" cy="682154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5808950" y="1643487"/>
            <a:ext cx="682154" cy="682153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29274" y="1627324"/>
            <a:ext cx="682155" cy="682154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256462" y="2605372"/>
            <a:ext cx="21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-6.75 dB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2736231" y="2575038"/>
            <a:ext cx="195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-6.70 dB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5188626" y="2605372"/>
            <a:ext cx="192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-6.84 dB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7573379" y="2593151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-6.87 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3095840" y="3269000"/>
            <a:ext cx="123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5429831" y="3280869"/>
            <a:ext cx="134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8031449" y="323866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154B3-E5B2-CB4F-A372-CDCA4D0B46EC}"/>
              </a:ext>
            </a:extLst>
          </p:cNvPr>
          <p:cNvSpPr txBox="1"/>
          <p:nvPr/>
        </p:nvSpPr>
        <p:spPr>
          <a:xfrm>
            <a:off x="9934406" y="2605372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-7.04 dB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0D485-3C38-3544-B720-191F83386E94}"/>
              </a:ext>
            </a:extLst>
          </p:cNvPr>
          <p:cNvSpPr txBox="1"/>
          <p:nvPr/>
        </p:nvSpPr>
        <p:spPr>
          <a:xfrm>
            <a:off x="10392476" y="3208191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2021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1FD9B9-65F2-4E49-9AA0-ECBC0E95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" y="3705880"/>
            <a:ext cx="11549576" cy="2946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760585" y="323087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2017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CEC389B-8341-FC42-A68D-6728F579E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043174"/>
              </p:ext>
            </p:extLst>
          </p:nvPr>
        </p:nvGraphicFramePr>
        <p:xfrm>
          <a:off x="777341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736C689A-512D-AA44-BEA8-1F1D979CF1C4}"/>
              </a:ext>
            </a:extLst>
          </p:cNvPr>
          <p:cNvSpPr/>
          <p:nvPr/>
        </p:nvSpPr>
        <p:spPr>
          <a:xfrm>
            <a:off x="8052110" y="1536666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EF233E-9BEA-5540-9396-F0F9A367E23A}"/>
              </a:ext>
            </a:extLst>
          </p:cNvPr>
          <p:cNvGrpSpPr/>
          <p:nvPr/>
        </p:nvGrpSpPr>
        <p:grpSpPr>
          <a:xfrm rot="2700000">
            <a:off x="8152534" y="1629419"/>
            <a:ext cx="682154" cy="682153"/>
            <a:chOff x="1343788" y="2719249"/>
            <a:chExt cx="1239078" cy="123907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8D4755-1AB2-7343-A0EC-6E67B2DA4E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6">
              <a:extLst>
                <a:ext uri="{FF2B5EF4-FFF2-40B4-BE49-F238E27FC236}">
                  <a16:creationId xmlns:a16="http://schemas.microsoft.com/office/drawing/2014/main" id="{767E969E-69B7-FA48-94E7-AE3C624A5873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6" grpId="0"/>
      <p:bldP spid="67" grpId="0"/>
      <p:bldP spid="68" grpId="0"/>
      <p:bldP spid="42" grpId="0"/>
      <p:bldP spid="43" grpId="0"/>
      <p:bldP spid="65" grpId="0"/>
      <p:bldGraphic spid="47" grpId="0">
        <p:bldAsOne/>
      </p:bldGraphic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08948" y="176629"/>
            <a:ext cx="107741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BETWEEN ENERGY &amp; LOUDNESS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871ACC-0C6E-BA4E-932B-AB8C600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939084"/>
            <a:ext cx="4551463" cy="34040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CA78D-A1C0-584F-B4BF-D2E25856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4545236"/>
            <a:ext cx="4551463" cy="1912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7" y="927099"/>
            <a:ext cx="6523885" cy="5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120670" y="176629"/>
            <a:ext cx="59506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FURTHER CORRELATIONS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5"/>
            <a:ext cx="3392666" cy="319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92" y="1915624"/>
            <a:ext cx="3392666" cy="320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9060952" y="1269124"/>
            <a:ext cx="205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Danceability &amp;</a:t>
            </a:r>
          </a:p>
          <a:p>
            <a:pPr algn="ctr"/>
            <a:r>
              <a:rPr lang="en-US" dirty="0" err="1"/>
              <a:t>Speechiness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1074506" y="1269124"/>
            <a:ext cx="229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Valence &amp;</a:t>
            </a:r>
          </a:p>
          <a:p>
            <a:pPr algn="ctr"/>
            <a:r>
              <a:rPr lang="en-US" dirty="0"/>
              <a:t> Energy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583EE3-807A-E942-8C94-ECB2EF97A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8825" y="1954498"/>
            <a:ext cx="3754350" cy="3174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3A2C7-C52D-1249-A880-659DB8F82D0F}"/>
              </a:ext>
            </a:extLst>
          </p:cNvPr>
          <p:cNvSpPr txBox="1"/>
          <p:nvPr/>
        </p:nvSpPr>
        <p:spPr>
          <a:xfrm>
            <a:off x="5072922" y="1269125"/>
            <a:ext cx="229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Danceability &amp; Valence</a:t>
            </a:r>
          </a:p>
        </p:txBody>
      </p:sp>
    </p:spTree>
    <p:extLst>
      <p:ext uri="{BB962C8B-B14F-4D97-AF65-F5344CB8AC3E}">
        <p14:creationId xmlns:p14="http://schemas.microsoft.com/office/powerpoint/2010/main" val="236176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784046" y="176629"/>
            <a:ext cx="66239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NO OR WEAK CORRELATION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5"/>
            <a:ext cx="3392666" cy="319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640" y="1915624"/>
            <a:ext cx="3247417" cy="3068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8999077" y="1546124"/>
            <a:ext cx="20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(Replace Plot)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1151415" y="1546124"/>
            <a:ext cx="229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(Replace Plot)</a:t>
            </a:r>
          </a:p>
        </p:txBody>
      </p:sp>
    </p:spTree>
    <p:extLst>
      <p:ext uri="{BB962C8B-B14F-4D97-AF65-F5344CB8AC3E}">
        <p14:creationId xmlns:p14="http://schemas.microsoft.com/office/powerpoint/2010/main" val="2623206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597271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8A8CC05-F584-CA4D-89B4-19236F4C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9" y="354693"/>
            <a:ext cx="9222921" cy="61486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20" y="-84406"/>
            <a:ext cx="7589317" cy="1440394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3794416" y="6072420"/>
            <a:ext cx="4603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IDEAL NUMBER of CLUSTERS: 3</a:t>
            </a:r>
          </a:p>
        </p:txBody>
      </p:sp>
    </p:spTree>
    <p:extLst>
      <p:ext uri="{BB962C8B-B14F-4D97-AF65-F5344CB8AC3E}">
        <p14:creationId xmlns:p14="http://schemas.microsoft.com/office/powerpoint/2010/main" val="1719520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6089" r="-2597" b="6687"/>
          <a:stretch/>
        </p:blipFill>
        <p:spPr>
          <a:xfrm>
            <a:off x="1659116" y="618979"/>
            <a:ext cx="10729269" cy="6239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76423" y="295813"/>
            <a:ext cx="83134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POSSIBLE FEATURE COMBINATIONS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046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709040" y="295813"/>
            <a:ext cx="5069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CLUSTERING SCORES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0C8BBC7-52FD-E24B-958D-813BFB04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0"/>
          <a:stretch/>
        </p:blipFill>
        <p:spPr>
          <a:xfrm>
            <a:off x="350057" y="986887"/>
            <a:ext cx="7950728" cy="557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1FB55-677D-8F43-B006-DEED88AC2836}"/>
              </a:ext>
            </a:extLst>
          </p:cNvPr>
          <p:cNvSpPr txBox="1"/>
          <p:nvPr/>
        </p:nvSpPr>
        <p:spPr>
          <a:xfrm>
            <a:off x="8623496" y="1505242"/>
            <a:ext cx="3330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CLUSTER GROUP OF 3: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367D1-DD47-4D4E-B760-56535A1ABF83}"/>
              </a:ext>
            </a:extLst>
          </p:cNvPr>
          <p:cNvSpPr txBox="1"/>
          <p:nvPr/>
        </p:nvSpPr>
        <p:spPr>
          <a:xfrm>
            <a:off x="8623497" y="31492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INSTRUMENTALNESS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D8D99-D187-4C4C-A3E1-6F1ED515B9E6}"/>
              </a:ext>
            </a:extLst>
          </p:cNvPr>
          <p:cNvSpPr txBox="1"/>
          <p:nvPr/>
        </p:nvSpPr>
        <p:spPr>
          <a:xfrm>
            <a:off x="8623497" y="356293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8B172-7259-B645-B54B-295A0E6A69D3}"/>
              </a:ext>
            </a:extLst>
          </p:cNvPr>
          <p:cNvSpPr txBox="1"/>
          <p:nvPr/>
        </p:nvSpPr>
        <p:spPr>
          <a:xfrm>
            <a:off x="8623496" y="39774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B7ABC-0305-8346-BE93-F5FE58DA1046}"/>
              </a:ext>
            </a:extLst>
          </p:cNvPr>
          <p:cNvSpPr txBox="1"/>
          <p:nvPr/>
        </p:nvSpPr>
        <p:spPr>
          <a:xfrm>
            <a:off x="9134649" y="4880959"/>
            <a:ext cx="2308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0.53339</a:t>
            </a:r>
          </a:p>
        </p:txBody>
      </p:sp>
    </p:spTree>
    <p:extLst>
      <p:ext uri="{BB962C8B-B14F-4D97-AF65-F5344CB8AC3E}">
        <p14:creationId xmlns:p14="http://schemas.microsoft.com/office/powerpoint/2010/main" val="3942723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3D7779-45C1-4546-95D4-304AA50C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"/>
          <a:stretch/>
        </p:blipFill>
        <p:spPr>
          <a:xfrm>
            <a:off x="909727" y="302456"/>
            <a:ext cx="10287000" cy="6555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029225" y="295813"/>
            <a:ext cx="66078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CLUSTERED TRACK GROUPS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511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and active listening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A7ACFB1-C8FB-5F4E-8150-9B973E17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3310"/>
          <a:stretch/>
        </p:blipFill>
        <p:spPr>
          <a:xfrm>
            <a:off x="4202272" y="121659"/>
            <a:ext cx="7666960" cy="6736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22768" y="295813"/>
            <a:ext cx="46073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KMEANS CLUSTERS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E73EBC-1781-414C-BB85-78B620F4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4" b="90576"/>
          <a:stretch/>
        </p:blipFill>
        <p:spPr>
          <a:xfrm>
            <a:off x="4768948" y="5915856"/>
            <a:ext cx="825370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F3329-7DD7-4E4D-962D-D08A835F27F9}"/>
              </a:ext>
            </a:extLst>
          </p:cNvPr>
          <p:cNvSpPr txBox="1"/>
          <p:nvPr/>
        </p:nvSpPr>
        <p:spPr>
          <a:xfrm>
            <a:off x="425135" y="1116298"/>
            <a:ext cx="3704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</a:t>
            </a:r>
            <a:r>
              <a:rPr lang="en-US" u="sng" baseline="30000" dirty="0"/>
              <a:t>st</a:t>
            </a:r>
            <a:r>
              <a:rPr lang="en-US" u="sng" dirty="0"/>
              <a:t> Cluster</a:t>
            </a:r>
            <a:r>
              <a:rPr lang="en-US" dirty="0"/>
              <a:t>: </a:t>
            </a:r>
          </a:p>
          <a:p>
            <a:r>
              <a:rPr lang="en-US" sz="1400" dirty="0"/>
              <a:t>Mid-high </a:t>
            </a:r>
            <a:r>
              <a:rPr lang="en-US" sz="1400" dirty="0" err="1"/>
              <a:t>instrumentalness</a:t>
            </a:r>
            <a:endParaRPr lang="en-US" sz="1400" dirty="0"/>
          </a:p>
          <a:p>
            <a:r>
              <a:rPr lang="en-US" sz="1400" dirty="0"/>
              <a:t>Low-mid  liveness</a:t>
            </a:r>
          </a:p>
          <a:p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r>
              <a:rPr lang="en-US" sz="14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04619-D43F-1443-B404-B5908647DF7B}"/>
              </a:ext>
            </a:extLst>
          </p:cNvPr>
          <p:cNvSpPr txBox="1"/>
          <p:nvPr/>
        </p:nvSpPr>
        <p:spPr>
          <a:xfrm>
            <a:off x="814050" y="2244559"/>
            <a:ext cx="3704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/>
              <a:t>2</a:t>
            </a:r>
            <a:r>
              <a:rPr lang="en-US" u="sng" baseline="30000" dirty="0"/>
              <a:t>nd</a:t>
            </a:r>
            <a:r>
              <a:rPr lang="en-US" u="sng" dirty="0"/>
              <a:t> Cluster</a:t>
            </a:r>
            <a:r>
              <a:rPr lang="en-US" dirty="0"/>
              <a:t>: 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instrumentalness</a:t>
            </a:r>
            <a:endParaRPr lang="en-US" sz="1400" dirty="0"/>
          </a:p>
          <a:p>
            <a:pPr algn="r"/>
            <a:r>
              <a:rPr lang="en-US" sz="1400" dirty="0"/>
              <a:t>Low-mid  liveness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420EF-7837-9547-8618-3C75E757F5A8}"/>
              </a:ext>
            </a:extLst>
          </p:cNvPr>
          <p:cNvSpPr txBox="1"/>
          <p:nvPr/>
        </p:nvSpPr>
        <p:spPr>
          <a:xfrm>
            <a:off x="425135" y="3378843"/>
            <a:ext cx="3704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</a:t>
            </a:r>
            <a:r>
              <a:rPr lang="en-US" u="sng" baseline="30000" dirty="0"/>
              <a:t>rd</a:t>
            </a:r>
            <a:r>
              <a:rPr lang="en-US" u="sng" dirty="0"/>
              <a:t>  Cluster</a:t>
            </a:r>
            <a:r>
              <a:rPr lang="en-US" dirty="0"/>
              <a:t>: </a:t>
            </a:r>
          </a:p>
          <a:p>
            <a:r>
              <a:rPr lang="en-US" sz="1400" dirty="0"/>
              <a:t>Low </a:t>
            </a:r>
            <a:r>
              <a:rPr lang="en-US" sz="1400" dirty="0" err="1"/>
              <a:t>instrumentalness</a:t>
            </a:r>
            <a:endParaRPr lang="en-US" sz="1400" dirty="0"/>
          </a:p>
          <a:p>
            <a:r>
              <a:rPr lang="en-US" sz="1400" dirty="0"/>
              <a:t>Low-mid  liveness</a:t>
            </a:r>
          </a:p>
          <a:p>
            <a:r>
              <a:rPr lang="en-US" sz="1400" dirty="0"/>
              <a:t>Mid-high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C7762-A62C-4D48-BE98-501C749490E6}"/>
              </a:ext>
            </a:extLst>
          </p:cNvPr>
          <p:cNvSpPr txBox="1"/>
          <p:nvPr/>
        </p:nvSpPr>
        <p:spPr>
          <a:xfrm>
            <a:off x="814050" y="4636527"/>
            <a:ext cx="3704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/>
              <a:t>4</a:t>
            </a:r>
            <a:r>
              <a:rPr lang="en-US" u="sng" baseline="30000" dirty="0"/>
              <a:t>th</a:t>
            </a:r>
            <a:r>
              <a:rPr lang="en-US" u="sng" dirty="0"/>
              <a:t> Cluster</a:t>
            </a:r>
            <a:r>
              <a:rPr lang="en-US" dirty="0"/>
              <a:t>: </a:t>
            </a:r>
          </a:p>
          <a:p>
            <a:pPr algn="r"/>
            <a:r>
              <a:rPr lang="en-US" sz="1400" dirty="0"/>
              <a:t>Low </a:t>
            </a:r>
            <a:r>
              <a:rPr lang="en-US" sz="1400" dirty="0" err="1"/>
              <a:t>instrumentalness</a:t>
            </a:r>
            <a:endParaRPr lang="en-US" sz="1400" dirty="0"/>
          </a:p>
          <a:p>
            <a:pPr algn="r"/>
            <a:r>
              <a:rPr lang="en-US" sz="1400" dirty="0"/>
              <a:t>Mid-high  liveness</a:t>
            </a:r>
          </a:p>
          <a:p>
            <a:pPr algn="r"/>
            <a:r>
              <a:rPr lang="en-US" sz="1400" dirty="0"/>
              <a:t>Low-mid </a:t>
            </a:r>
            <a:r>
              <a:rPr lang="en-US" sz="1400" dirty="0" err="1"/>
              <a:t>speechiness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0474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DDE8AC-801A-3C4D-B22C-128546BA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-1"/>
          <a:stretch/>
        </p:blipFill>
        <p:spPr>
          <a:xfrm>
            <a:off x="590318" y="0"/>
            <a:ext cx="11292735" cy="63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227142" y="6211669"/>
            <a:ext cx="1001908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ALBUM COUNT PER CHART YEAR BY GENRE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00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A7415-F1DF-D847-9F2E-9242CD8D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>
          <a:xfrm>
            <a:off x="0" y="15876"/>
            <a:ext cx="9814794" cy="635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665294" y="6242448"/>
            <a:ext cx="111427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HIP-HOP GENRE</a:t>
            </a: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6BA66649-9308-624F-B5E8-FA93C3F4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7" y="994170"/>
            <a:ext cx="2235200" cy="345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AEE1C1-9CDA-EA41-8544-72DB9E13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1" y="2133992"/>
            <a:ext cx="262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2AE57F-E451-774C-A216-9BB5AC27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0" y="281354"/>
            <a:ext cx="10543442" cy="5961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553887" y="6242448"/>
            <a:ext cx="113656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COUNTRY GENRE</a:t>
            </a:r>
          </a:p>
        </p:txBody>
      </p:sp>
      <p:pic>
        <p:nvPicPr>
          <p:cNvPr id="14" name="Picture 1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1315CED-DB83-2E4E-9AA0-49D39BF7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46" y="952896"/>
            <a:ext cx="2311400" cy="34163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A9C8FB-1830-614A-9AE6-6DE70287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6" y="2661047"/>
            <a:ext cx="259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21F190E-FBDC-7745-ACD5-782095F0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0" y="30776"/>
            <a:ext cx="10841602" cy="6211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22952" y="6242448"/>
            <a:ext cx="102274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EDM GENRE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2FFA558B-73AD-294B-84C5-E285A8F6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48" y="838840"/>
            <a:ext cx="2349500" cy="35433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A82A76D-7466-2143-872F-BC3D98CA0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48" y="2445633"/>
            <a:ext cx="2705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GENRE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4C8C2-E8EE-A948-B5B1-F88DC34AF4AC}"/>
              </a:ext>
            </a:extLst>
          </p:cNvPr>
          <p:cNvSpPr txBox="1"/>
          <p:nvPr/>
        </p:nvSpPr>
        <p:spPr>
          <a:xfrm>
            <a:off x="1967344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Nearest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35D41-4BBB-8849-9EB9-ABA422B384D6}"/>
              </a:ext>
            </a:extLst>
          </p:cNvPr>
          <p:cNvSpPr txBox="1"/>
          <p:nvPr/>
        </p:nvSpPr>
        <p:spPr>
          <a:xfrm>
            <a:off x="7509163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923DA0C-9AB3-724D-BF9E-7630EA241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2152517"/>
            <a:ext cx="5317632" cy="43507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6439548-EA9C-F84B-818F-8938202F6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"/>
          <a:stretch/>
        </p:blipFill>
        <p:spPr>
          <a:xfrm>
            <a:off x="6304433" y="2074286"/>
            <a:ext cx="5455729" cy="4429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14:cNvPr>
              <p14:cNvContentPartPr/>
              <p14:nvPr/>
            </p14:nvContentPartPr>
            <p14:xfrm>
              <a:off x="2418066" y="5957187"/>
              <a:ext cx="534240" cy="54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2586" y="5942067"/>
                <a:ext cx="5648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14:cNvPr>
              <p14:cNvContentPartPr/>
              <p14:nvPr/>
            </p14:nvContentPartPr>
            <p14:xfrm>
              <a:off x="8518582" y="6072747"/>
              <a:ext cx="343440" cy="43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3462" y="6057627"/>
                <a:ext cx="37404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829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FEATURE INFLUENCE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60FF812-623E-EE4B-8B19-FE6F868E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6060"/>
          <a:stretch/>
        </p:blipFill>
        <p:spPr>
          <a:xfrm>
            <a:off x="2690447" y="872836"/>
            <a:ext cx="6858000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3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317045" y="276728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210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143926" y="4565318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CORRELATIONS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Energy and loudness, energy and valence, and </a:t>
            </a:r>
            <a:r>
              <a:rPr lang="en-GB" sz="1200" dirty="0" err="1"/>
              <a:t>speechiness</a:t>
            </a:r>
            <a:r>
              <a:rPr lang="en-GB" sz="1200" dirty="0"/>
              <a:t> and danceability were significantly correlated.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755914" y="2056043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GENRE PRESENCE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313064"/>
            <a:ext cx="225978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Hip-hop presence on the charts increased significantly while Country decreased.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411977" y="4565318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VALENCE CHANGE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Valence generally increased during the five year analysis period, particularly in 2020.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184265" y="2028333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ENERGY CHANGE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285354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Energy also increased during the five-year analysis period.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07DAA676-6DA2-5742-BA50-DCF5F1179F33}"/>
              </a:ext>
            </a:extLst>
          </p:cNvPr>
          <p:cNvSpPr/>
          <p:nvPr/>
        </p:nvSpPr>
        <p:spPr>
          <a:xfrm>
            <a:off x="0" y="-214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06490-6768-AE48-AE14-300189C63FC8}"/>
              </a:ext>
            </a:extLst>
          </p:cNvPr>
          <p:cNvSpPr txBox="1"/>
          <p:nvPr/>
        </p:nvSpPr>
        <p:spPr>
          <a:xfrm>
            <a:off x="3317045" y="42587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172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  <p:bldP spid="23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182922" y="2767281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86704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5253"/>
            <a:ext cx="12192000" cy="235216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370304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370304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3915765"/>
            <a:ext cx="2128907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 Analysis of music features helps entertainment, streaming, and social media companies find focus and gain insight on current musical trends. This allows the maximization of profits and revenue.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3915765"/>
            <a:ext cx="212890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Music is a vital part in the human experience and affects each person’s life in some way. The details within the music we love are worth exploring and learning about.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2825358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2825358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F637E571-CC54-2440-9251-958FCD8109F1}"/>
              </a:ext>
            </a:extLst>
          </p:cNvPr>
          <p:cNvSpPr/>
          <p:nvPr/>
        </p:nvSpPr>
        <p:spPr>
          <a:xfrm>
            <a:off x="0" y="177943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F7132E-474B-F147-8604-24DCD4868950}"/>
              </a:ext>
            </a:extLst>
          </p:cNvPr>
          <p:cNvSpPr txBox="1"/>
          <p:nvPr/>
        </p:nvSpPr>
        <p:spPr>
          <a:xfrm>
            <a:off x="2182922" y="633683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8664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6" grpId="0"/>
      <p:bldP spid="47" grpId="0"/>
      <p:bldP spid="50" grpId="0"/>
      <p:bldP spid="51" grpId="0"/>
      <p:bldP spid="23" grpId="0" animBg="1"/>
      <p:bldP spid="28" grpId="0" animBg="1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034119" y="2767281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7279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54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728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 </a:t>
            </a:r>
            <a:r>
              <a:rPr lang="en-US" sz="1400" dirty="0">
                <a:latin typeface="+mj-lt"/>
              </a:rPr>
              <a:t>is an American music and entertainment magazine </a:t>
            </a:r>
            <a:r>
              <a:rPr lang="en-US" sz="1400" dirty="0"/>
              <a:t>founded in 1894 and now operating in several countries around the world.</a:t>
            </a:r>
            <a:endParaRPr lang="en-US" sz="14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Top 200 Album chart lists the year's most popular albums across all genres, ranked by physical and digital album and track sales as well as audio on-demand streaming activity.</a:t>
            </a:r>
            <a:endParaRPr 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 </a:t>
            </a:r>
            <a:r>
              <a:rPr lang="en-US" sz="1400" dirty="0">
                <a:latin typeface="+mj-lt"/>
              </a:rPr>
              <a:t>charts are powered </a:t>
            </a:r>
            <a:r>
              <a:rPr lang="en-US" sz="1400" dirty="0" err="1">
                <a:latin typeface="+mj-lt"/>
              </a:rPr>
              <a:t>byinformation</a:t>
            </a:r>
            <a:r>
              <a:rPr lang="en-US" sz="1400" dirty="0">
                <a:latin typeface="+mj-lt"/>
              </a:rPr>
              <a:t> from MRC Data (formerly Nielsen Music or Nielsen </a:t>
            </a:r>
            <a:r>
              <a:rPr lang="en-US" sz="1400" dirty="0" err="1">
                <a:latin typeface="+mj-lt"/>
              </a:rPr>
              <a:t>Soundscan</a:t>
            </a:r>
            <a:r>
              <a:rPr lang="en-US" sz="1400" dirty="0">
                <a:latin typeface="+mj-lt"/>
              </a:rPr>
              <a:t>.)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6C1B07-3339-0B43-BE2C-F24D1E4831DA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“Billboard”. Music Business Worldwide, 31 January 2022. 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www.musicbusinessworldwide.com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/companies/billboard/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856223-B41A-424F-AF1B-7E2CDFE9CDBD}"/>
              </a:ext>
            </a:extLst>
          </p:cNvPr>
          <p:cNvSpPr txBox="1"/>
          <p:nvPr/>
        </p:nvSpPr>
        <p:spPr>
          <a:xfrm>
            <a:off x="7151960" y="30230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Billboard is best known for its weekly charts, including the Billboard 200 albums ranking and the Hot 100 singles chart, as well as its yearly 200 Albums chart. </a:t>
            </a:r>
          </a:p>
        </p:txBody>
      </p:sp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6" grpId="0"/>
      <p:bldP spid="38" grpId="0"/>
      <p:bldP spid="83" grpId="0"/>
      <p:bldP spid="8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“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HISTORY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Spotify was founded in 2006 in Stockholm, Sweden, by Daniel </a:t>
            </a:r>
            <a:r>
              <a:rPr lang="en-GB" sz="1200" dirty="0" err="1"/>
              <a:t>Ek</a:t>
            </a:r>
            <a:r>
              <a:rPr lang="en-GB" sz="1200" dirty="0"/>
              <a:t> and Martin </a:t>
            </a:r>
            <a:r>
              <a:rPr lang="en-GB" sz="1200" dirty="0" err="1"/>
              <a:t>Lorentzon</a:t>
            </a:r>
            <a:r>
              <a:rPr lang="en-GB" sz="1200" dirty="0"/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USERS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365 million people use Spotify at least once a month, and 165 million are paid subscribers.</a:t>
            </a:r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CATALOG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More than 70 million songs are available on Spotify.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API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Data is available to developers through Spotify’s API, and includes information about artists, albums, and tracks.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D08ABE-23D5-3A40-BD45-A22F66CEF51F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“Spotify Revenue &amp; Usage Statistics.” Business of Apps, 19 January 2022,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www.businessofapps.com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/data/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spotify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-statistics/</a:t>
            </a:r>
          </a:p>
        </p:txBody>
      </p:sp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606395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were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</TotalTime>
  <Words>2885</Words>
  <Application>Microsoft Macintosh PowerPoint</Application>
  <PresentationFormat>Widescreen</PresentationFormat>
  <Paragraphs>511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Poppins</vt:lpstr>
      <vt:lpstr>Poppins SemiBold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AUDIO FEATURES</vt:lpstr>
      <vt:lpstr>PowerPoint Presentation</vt:lpstr>
      <vt:lpstr>PARENTAL ADVISORY LABELING</vt:lpstr>
      <vt:lpstr>PowerPoint Presentation</vt:lpstr>
      <vt:lpstr>PowerPoint Presentation</vt:lpstr>
      <vt:lpstr>PowerPoint Presentation</vt:lpstr>
      <vt:lpstr>PowerPoint Presentation</vt:lpstr>
      <vt:lpstr>ENERGY</vt:lpstr>
      <vt:lpstr>CHANGE IN LOUDNESS OVER TIME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GENRE CLASSIFICATION</vt:lpstr>
      <vt:lpstr>FEATURE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CONTACT</vt:lpstr>
      <vt:lpstr>PowerPoint Presentation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358</cp:revision>
  <dcterms:created xsi:type="dcterms:W3CDTF">2019-05-06T21:42:45Z</dcterms:created>
  <dcterms:modified xsi:type="dcterms:W3CDTF">2022-02-01T02:02:00Z</dcterms:modified>
</cp:coreProperties>
</file>